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a:srgbClr val="55C7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B3728F-529E-4C31-9544-A78FF5CB75DD}" v="6" dt="2022-08-09T17:56:04.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0" d="100"/>
          <a:sy n="120" d="100"/>
        </p:scale>
        <p:origin x="12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65984F-DDC1-4939-B960-5830186C4BC0}" type="datetimeFigureOut">
              <a:rPr lang="en-GB" smtClean="0"/>
              <a:t>13/08/2022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845773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5984F-DDC1-4939-B960-5830186C4BC0}" type="datetimeFigureOut">
              <a:rPr lang="en-GB" smtClean="0"/>
              <a:t>13/08/2022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193451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5984F-DDC1-4939-B960-5830186C4BC0}" type="datetimeFigureOut">
              <a:rPr lang="en-GB" smtClean="0"/>
              <a:t>13/08/2022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132235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5984F-DDC1-4939-B960-5830186C4BC0}" type="datetimeFigureOut">
              <a:rPr lang="en-GB" smtClean="0"/>
              <a:t>13/08/2022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81395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5984F-DDC1-4939-B960-5830186C4BC0}" type="datetimeFigureOut">
              <a:rPr lang="en-GB" smtClean="0"/>
              <a:t>13/08/2022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77778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65984F-DDC1-4939-B960-5830186C4BC0}" type="datetimeFigureOut">
              <a:rPr lang="en-GB" smtClean="0"/>
              <a:t>13/08/2022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359088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65984F-DDC1-4939-B960-5830186C4BC0}" type="datetimeFigureOut">
              <a:rPr lang="en-GB" smtClean="0"/>
              <a:t>13/08/2022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33726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65984F-DDC1-4939-B960-5830186C4BC0}" type="datetimeFigureOut">
              <a:rPr lang="en-GB" smtClean="0"/>
              <a:t>13/08/2022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68587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5984F-DDC1-4939-B960-5830186C4BC0}" type="datetimeFigureOut">
              <a:rPr lang="en-GB" smtClean="0"/>
              <a:t>13/08/2022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2865804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665984F-DDC1-4939-B960-5830186C4BC0}" type="datetimeFigureOut">
              <a:rPr lang="en-GB" smtClean="0"/>
              <a:t>13/08/2022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2227756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665984F-DDC1-4939-B960-5830186C4BC0}" type="datetimeFigureOut">
              <a:rPr lang="en-GB" smtClean="0"/>
              <a:t>13/08/2022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41368E-01EA-4D17-B0AC-6673A306C6C2}" type="slidenum">
              <a:rPr lang="en-GB" smtClean="0"/>
              <a:t>‹#›</a:t>
            </a:fld>
            <a:endParaRPr lang="en-GB"/>
          </a:p>
        </p:txBody>
      </p:sp>
    </p:spTree>
    <p:extLst>
      <p:ext uri="{BB962C8B-B14F-4D97-AF65-F5344CB8AC3E}">
        <p14:creationId xmlns:p14="http://schemas.microsoft.com/office/powerpoint/2010/main" val="364892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665984F-DDC1-4939-B960-5830186C4BC0}" type="datetimeFigureOut">
              <a:rPr lang="en-GB" smtClean="0"/>
              <a:t>13/08/2022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F41368E-01EA-4D17-B0AC-6673A306C6C2}" type="slidenum">
              <a:rPr lang="en-GB" smtClean="0"/>
              <a:t>‹#›</a:t>
            </a:fld>
            <a:endParaRPr lang="en-GB"/>
          </a:p>
        </p:txBody>
      </p:sp>
    </p:spTree>
    <p:extLst>
      <p:ext uri="{BB962C8B-B14F-4D97-AF65-F5344CB8AC3E}">
        <p14:creationId xmlns:p14="http://schemas.microsoft.com/office/powerpoint/2010/main" val="1746075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10;&#10;Description automatically generated">
            <a:extLst>
              <a:ext uri="{FF2B5EF4-FFF2-40B4-BE49-F238E27FC236}">
                <a16:creationId xmlns:a16="http://schemas.microsoft.com/office/drawing/2014/main" id="{EB7B3619-82D0-6905-E56A-CA6D2BAE77B5}"/>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8" name="TextBox 7">
            <a:extLst>
              <a:ext uri="{FF2B5EF4-FFF2-40B4-BE49-F238E27FC236}">
                <a16:creationId xmlns:a16="http://schemas.microsoft.com/office/drawing/2014/main" id="{F031F9C4-9864-ED3E-8D28-9B410CBA4105}"/>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COP26-01_01</a:t>
            </a:r>
          </a:p>
        </p:txBody>
      </p:sp>
      <p:sp>
        <p:nvSpPr>
          <p:cNvPr id="9" name="TextBox 8">
            <a:extLst>
              <a:ext uri="{FF2B5EF4-FFF2-40B4-BE49-F238E27FC236}">
                <a16:creationId xmlns:a16="http://schemas.microsoft.com/office/drawing/2014/main" id="{27745711-C2B3-5E9C-0969-2382FC743395}"/>
              </a:ext>
            </a:extLst>
          </p:cNvPr>
          <p:cNvSpPr txBox="1"/>
          <p:nvPr/>
        </p:nvSpPr>
        <p:spPr>
          <a:xfrm>
            <a:off x="1054835" y="184117"/>
            <a:ext cx="3465095" cy="830997"/>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Getting back on track - What we can do at school and home  </a:t>
            </a:r>
          </a:p>
          <a:p>
            <a:endParaRPr lang="en-US" sz="1200" dirty="0">
              <a:solidFill>
                <a:schemeClr val="bg1"/>
              </a:solidFill>
              <a:latin typeface="Arial Rounded MT Bold" panose="020F0704030504030204" pitchFamily="34" charset="77"/>
            </a:endParaRPr>
          </a:p>
          <a:p>
            <a:endParaRPr lang="en-US" sz="1200" dirty="0">
              <a:solidFill>
                <a:schemeClr val="bg1"/>
              </a:solidFill>
              <a:latin typeface="Arial Rounded MT Bold" panose="020F0704030504030204" pitchFamily="34" charset="77"/>
            </a:endParaRPr>
          </a:p>
        </p:txBody>
      </p:sp>
      <p:sp>
        <p:nvSpPr>
          <p:cNvPr id="10" name="Rounded Rectangle 87">
            <a:extLst>
              <a:ext uri="{FF2B5EF4-FFF2-40B4-BE49-F238E27FC236}">
                <a16:creationId xmlns:a16="http://schemas.microsoft.com/office/drawing/2014/main" id="{2D6E30C4-C7FF-441C-8259-0399D2F2A049}"/>
              </a:ext>
            </a:extLst>
          </p:cNvPr>
          <p:cNvSpPr/>
          <p:nvPr/>
        </p:nvSpPr>
        <p:spPr>
          <a:xfrm>
            <a:off x="202033" y="1520824"/>
            <a:ext cx="6465569" cy="813672"/>
          </a:xfrm>
          <a:prstGeom prst="roundRect">
            <a:avLst>
              <a:gd name="adj" fmla="val 4891"/>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1" name="TextBox 10">
            <a:extLst>
              <a:ext uri="{FF2B5EF4-FFF2-40B4-BE49-F238E27FC236}">
                <a16:creationId xmlns:a16="http://schemas.microsoft.com/office/drawing/2014/main" id="{F0EA71D5-A254-0DE7-1465-B862D04642B6}"/>
              </a:ext>
            </a:extLst>
          </p:cNvPr>
          <p:cNvSpPr txBox="1"/>
          <p:nvPr/>
        </p:nvSpPr>
        <p:spPr>
          <a:xfrm>
            <a:off x="353340" y="1507946"/>
            <a:ext cx="6149974" cy="954107"/>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Draw up a personal plan which sets out the changes you need to make in your school and personal life to reduce your contribution to greenhouse emissions.</a:t>
            </a:r>
          </a:p>
          <a:p>
            <a:endParaRPr lang="en-US" sz="800" dirty="0">
              <a:solidFill>
                <a:srgbClr val="807E80"/>
              </a:solidFill>
              <a:latin typeface="Arial Rounded MT Bold" panose="020F0704030504030204" pitchFamily="34" charset="77"/>
            </a:endParaRPr>
          </a:p>
        </p:txBody>
      </p:sp>
      <p:sp>
        <p:nvSpPr>
          <p:cNvPr id="12" name="TextBox 11">
            <a:extLst>
              <a:ext uri="{FF2B5EF4-FFF2-40B4-BE49-F238E27FC236}">
                <a16:creationId xmlns:a16="http://schemas.microsoft.com/office/drawing/2014/main" id="{426D3D23-857F-2D39-C567-0A5AB6451F2D}"/>
              </a:ext>
            </a:extLst>
          </p:cNvPr>
          <p:cNvSpPr txBox="1"/>
          <p:nvPr/>
        </p:nvSpPr>
        <p:spPr>
          <a:xfrm>
            <a:off x="261724" y="2474931"/>
            <a:ext cx="6405878" cy="1077218"/>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Use the following headings to set a target for each priority area. What targets will you set to play your part in reducing the amount of energy you use? Can you rank each area in order of priority? </a:t>
            </a:r>
          </a:p>
        </p:txBody>
      </p:sp>
      <p:graphicFrame>
        <p:nvGraphicFramePr>
          <p:cNvPr id="13" name="Table 8">
            <a:extLst>
              <a:ext uri="{FF2B5EF4-FFF2-40B4-BE49-F238E27FC236}">
                <a16:creationId xmlns:a16="http://schemas.microsoft.com/office/drawing/2014/main" id="{6B07CED4-75F7-3400-37AC-609E69F1EAAC}"/>
              </a:ext>
            </a:extLst>
          </p:cNvPr>
          <p:cNvGraphicFramePr>
            <a:graphicFrameLocks noGrp="1"/>
          </p:cNvGraphicFramePr>
          <p:nvPr>
            <p:extLst>
              <p:ext uri="{D42A27DB-BD31-4B8C-83A1-F6EECF244321}">
                <p14:modId xmlns:p14="http://schemas.microsoft.com/office/powerpoint/2010/main" val="4292679690"/>
              </p:ext>
            </p:extLst>
          </p:nvPr>
        </p:nvGraphicFramePr>
        <p:xfrm>
          <a:off x="202034" y="3642267"/>
          <a:ext cx="6465568" cy="5603332"/>
        </p:xfrm>
        <a:graphic>
          <a:graphicData uri="http://schemas.openxmlformats.org/drawingml/2006/table">
            <a:tbl>
              <a:tblPr firstRow="1" bandRow="1">
                <a:tableStyleId>{5C22544A-7EE6-4342-B048-85BDC9FD1C3A}</a:tableStyleId>
              </a:tblPr>
              <a:tblGrid>
                <a:gridCol w="1589375">
                  <a:extLst>
                    <a:ext uri="{9D8B030D-6E8A-4147-A177-3AD203B41FA5}">
                      <a16:colId xmlns:a16="http://schemas.microsoft.com/office/drawing/2014/main" val="1475281946"/>
                    </a:ext>
                  </a:extLst>
                </a:gridCol>
                <a:gridCol w="3897288">
                  <a:extLst>
                    <a:ext uri="{9D8B030D-6E8A-4147-A177-3AD203B41FA5}">
                      <a16:colId xmlns:a16="http://schemas.microsoft.com/office/drawing/2014/main" val="1012696998"/>
                    </a:ext>
                  </a:extLst>
                </a:gridCol>
                <a:gridCol w="978905">
                  <a:extLst>
                    <a:ext uri="{9D8B030D-6E8A-4147-A177-3AD203B41FA5}">
                      <a16:colId xmlns:a16="http://schemas.microsoft.com/office/drawing/2014/main" val="2580045058"/>
                    </a:ext>
                  </a:extLst>
                </a:gridCol>
              </a:tblGrid>
              <a:tr h="45065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Heading</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noProof="0" dirty="0">
                          <a:solidFill>
                            <a:srgbClr val="807E80"/>
                          </a:solidFill>
                          <a:latin typeface="Arial Rounded MT Bold" panose="020F0704030504030204" pitchFamily="34" charset="77"/>
                          <a:cs typeface="Arial" panose="020B0604020202020204" pitchFamily="34" charset="0"/>
                        </a:rPr>
                        <a:t>Personal Plan</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noProof="0" dirty="0">
                          <a:solidFill>
                            <a:srgbClr val="807E80"/>
                          </a:solidFill>
                          <a:latin typeface="Arial Rounded MT Bold" panose="020F0704030504030204" pitchFamily="34" charset="77"/>
                          <a:cs typeface="Arial" panose="020B0604020202020204" pitchFamily="34" charset="0"/>
                        </a:rPr>
                        <a:t>Rank</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650145"/>
                  </a:ext>
                </a:extLst>
              </a:tr>
              <a:tr h="9817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Energy use at home and school</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200" noProof="0" dirty="0">
                        <a:solidFill>
                          <a:srgbClr val="807E80"/>
                        </a:solidFill>
                        <a:latin typeface="Arial Rounded MT Bold" panose="020F0704030504030204" pitchFamily="34" charset="77"/>
                        <a:cs typeface="Arial" panose="020B0604020202020204" pitchFamily="34" charset="0"/>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200" noProof="0" dirty="0">
                        <a:solidFill>
                          <a:srgbClr val="807E80"/>
                        </a:solidFill>
                        <a:latin typeface="Arial Rounded MT Bold" panose="020F0704030504030204" pitchFamily="34" charset="77"/>
                        <a:cs typeface="Arial" panose="020B0604020202020204" pitchFamily="34" charset="0"/>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3346561"/>
                  </a:ext>
                </a:extLst>
              </a:tr>
              <a:tr h="93398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chemeClr val="bg1">
                              <a:lumMod val="50000"/>
                            </a:schemeClr>
                          </a:solidFill>
                          <a:latin typeface="Arial Rounded MT Bold" panose="020F0704030504030204" pitchFamily="34" charset="77"/>
                          <a:cs typeface="Arial" panose="020B0604020202020204" pitchFamily="34" charset="0"/>
                        </a:rPr>
                        <a:t>Agriculture and food </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9240023"/>
                  </a:ext>
                </a:extLst>
              </a:tr>
              <a:tr h="115149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Transport </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32230"/>
                  </a:ext>
                </a:extLst>
              </a:tr>
              <a:tr h="115149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Waste and recycling </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6176455"/>
                  </a:ext>
                </a:extLst>
              </a:tr>
              <a:tr h="93398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Other</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358476"/>
                  </a:ext>
                </a:extLst>
              </a:tr>
            </a:tbl>
          </a:graphicData>
        </a:graphic>
      </p:graphicFrame>
      <p:pic>
        <p:nvPicPr>
          <p:cNvPr id="4" name="Picture 3" descr="Text&#10;&#10;Description automatically generated">
            <a:extLst>
              <a:ext uri="{FF2B5EF4-FFF2-40B4-BE49-F238E27FC236}">
                <a16:creationId xmlns:a16="http://schemas.microsoft.com/office/drawing/2014/main" id="{8A8EDA9B-EDEB-C4C2-7AA4-D0AB64B71A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3147" y="222028"/>
            <a:ext cx="2214455" cy="585216"/>
          </a:xfrm>
          <a:prstGeom prst="rect">
            <a:avLst/>
          </a:prstGeom>
        </p:spPr>
      </p:pic>
      <p:sp>
        <p:nvSpPr>
          <p:cNvPr id="2" name="Rectangle 1">
            <a:extLst>
              <a:ext uri="{FF2B5EF4-FFF2-40B4-BE49-F238E27FC236}">
                <a16:creationId xmlns:a16="http://schemas.microsoft.com/office/drawing/2014/main" id="{2C3D8CD7-5D47-E6D2-6DF4-E2FF0611760A}"/>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5B300ED-F113-0F32-FB69-B5527B48C90C}"/>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6" name="Oval 5">
            <a:extLst>
              <a:ext uri="{FF2B5EF4-FFF2-40B4-BE49-F238E27FC236}">
                <a16:creationId xmlns:a16="http://schemas.microsoft.com/office/drawing/2014/main" id="{2D231547-44EF-47F7-143E-B90179EB1252}"/>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D0042861-8212-CE89-E9A5-1AD20E65C76A}"/>
              </a:ext>
            </a:extLst>
          </p:cNvPr>
          <p:cNvPicPr>
            <a:picLocks noChangeAspect="1"/>
          </p:cNvPicPr>
          <p:nvPr/>
        </p:nvPicPr>
        <p:blipFill>
          <a:blip r:embed="rId5"/>
          <a:stretch>
            <a:fillRect/>
          </a:stretch>
        </p:blipFill>
        <p:spPr>
          <a:xfrm flipH="1">
            <a:off x="155356" y="9381617"/>
            <a:ext cx="263235" cy="499050"/>
          </a:xfrm>
          <a:prstGeom prst="rect">
            <a:avLst/>
          </a:prstGeom>
        </p:spPr>
      </p:pic>
      <p:sp>
        <p:nvSpPr>
          <p:cNvPr id="15" name="TextBox 14">
            <a:extLst>
              <a:ext uri="{FF2B5EF4-FFF2-40B4-BE49-F238E27FC236}">
                <a16:creationId xmlns:a16="http://schemas.microsoft.com/office/drawing/2014/main" id="{895D547A-CE80-10D1-47BD-82F16B82DFF8}"/>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spTree>
    <p:extLst>
      <p:ext uri="{BB962C8B-B14F-4D97-AF65-F5344CB8AC3E}">
        <p14:creationId xmlns:p14="http://schemas.microsoft.com/office/powerpoint/2010/main" val="41180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al user interface&#10;&#10;Description automatically generated">
            <a:extLst>
              <a:ext uri="{FF2B5EF4-FFF2-40B4-BE49-F238E27FC236}">
                <a16:creationId xmlns:a16="http://schemas.microsoft.com/office/drawing/2014/main" id="{F442A1C0-BDA4-7CA5-AE61-CF7FE0DA026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3" name="TextBox 2">
            <a:extLst>
              <a:ext uri="{FF2B5EF4-FFF2-40B4-BE49-F238E27FC236}">
                <a16:creationId xmlns:a16="http://schemas.microsoft.com/office/drawing/2014/main" id="{72F18EB4-4403-B3C7-8CE8-FB13AF593E91}"/>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COP26-01_01</a:t>
            </a:r>
          </a:p>
        </p:txBody>
      </p:sp>
      <p:sp>
        <p:nvSpPr>
          <p:cNvPr id="4" name="TextBox 3">
            <a:extLst>
              <a:ext uri="{FF2B5EF4-FFF2-40B4-BE49-F238E27FC236}">
                <a16:creationId xmlns:a16="http://schemas.microsoft.com/office/drawing/2014/main" id="{60FD3D31-0E2A-5C14-9D19-CDDFA5255010}"/>
              </a:ext>
            </a:extLst>
          </p:cNvPr>
          <p:cNvSpPr txBox="1"/>
          <p:nvPr/>
        </p:nvSpPr>
        <p:spPr>
          <a:xfrm>
            <a:off x="1048485" y="152998"/>
            <a:ext cx="3465095" cy="830997"/>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Getting back on track - What we can do at school and home </a:t>
            </a:r>
          </a:p>
          <a:p>
            <a:endParaRPr lang="en-US" sz="1200" dirty="0">
              <a:solidFill>
                <a:schemeClr val="bg1"/>
              </a:solidFill>
              <a:latin typeface="Arial Rounded MT Bold" panose="020F0704030504030204" pitchFamily="34" charset="77"/>
            </a:endParaRPr>
          </a:p>
          <a:p>
            <a:endParaRPr lang="en-US" sz="1200" dirty="0">
              <a:solidFill>
                <a:schemeClr val="bg1"/>
              </a:solidFill>
              <a:latin typeface="Arial Rounded MT Bold" panose="020F0704030504030204" pitchFamily="34" charset="77"/>
            </a:endParaRPr>
          </a:p>
        </p:txBody>
      </p:sp>
      <p:pic>
        <p:nvPicPr>
          <p:cNvPr id="5" name="Picture 4" descr="Text&#10;&#10;Description automatically generated">
            <a:extLst>
              <a:ext uri="{FF2B5EF4-FFF2-40B4-BE49-F238E27FC236}">
                <a16:creationId xmlns:a16="http://schemas.microsoft.com/office/drawing/2014/main" id="{21813C40-4B05-83C5-79E5-9ED48FC1FE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3148" y="232767"/>
            <a:ext cx="2214455" cy="585216"/>
          </a:xfrm>
          <a:prstGeom prst="rect">
            <a:avLst/>
          </a:prstGeom>
        </p:spPr>
      </p:pic>
      <p:sp>
        <p:nvSpPr>
          <p:cNvPr id="6" name="Rectangle 5">
            <a:extLst>
              <a:ext uri="{FF2B5EF4-FFF2-40B4-BE49-F238E27FC236}">
                <a16:creationId xmlns:a16="http://schemas.microsoft.com/office/drawing/2014/main" id="{74AECCB9-7935-BB41-FCBE-35B5DEA41E4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DA89829-63AE-E0B1-380F-0160AFC27858}"/>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8" name="Oval 7">
            <a:extLst>
              <a:ext uri="{FF2B5EF4-FFF2-40B4-BE49-F238E27FC236}">
                <a16:creationId xmlns:a16="http://schemas.microsoft.com/office/drawing/2014/main" id="{C1894041-0C8A-352E-E719-A920D7A451CB}"/>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6EEDC628-B72A-7705-1D93-682328FD0F55}"/>
              </a:ext>
            </a:extLst>
          </p:cNvPr>
          <p:cNvPicPr>
            <a:picLocks noChangeAspect="1"/>
          </p:cNvPicPr>
          <p:nvPr/>
        </p:nvPicPr>
        <p:blipFill>
          <a:blip r:embed="rId5"/>
          <a:stretch>
            <a:fillRect/>
          </a:stretch>
        </p:blipFill>
        <p:spPr>
          <a:xfrm flipH="1">
            <a:off x="155356" y="9381617"/>
            <a:ext cx="263235" cy="499050"/>
          </a:xfrm>
          <a:prstGeom prst="rect">
            <a:avLst/>
          </a:prstGeom>
        </p:spPr>
      </p:pic>
      <p:sp>
        <p:nvSpPr>
          <p:cNvPr id="10" name="TextBox 9">
            <a:extLst>
              <a:ext uri="{FF2B5EF4-FFF2-40B4-BE49-F238E27FC236}">
                <a16:creationId xmlns:a16="http://schemas.microsoft.com/office/drawing/2014/main" id="{C79891D5-9A1D-FE8E-38B6-D7C297C89640}"/>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4</a:t>
            </a:r>
          </a:p>
        </p:txBody>
      </p:sp>
      <p:sp>
        <p:nvSpPr>
          <p:cNvPr id="12" name="TextBox 11">
            <a:extLst>
              <a:ext uri="{FF2B5EF4-FFF2-40B4-BE49-F238E27FC236}">
                <a16:creationId xmlns:a16="http://schemas.microsoft.com/office/drawing/2014/main" id="{3B5C57B7-535A-E012-D5AA-C30B5ECA6275}"/>
              </a:ext>
            </a:extLst>
          </p:cNvPr>
          <p:cNvSpPr txBox="1"/>
          <p:nvPr/>
        </p:nvSpPr>
        <p:spPr>
          <a:xfrm>
            <a:off x="418591" y="1477691"/>
            <a:ext cx="6112838" cy="830997"/>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Challenge Task: Choose two areas from the previous activity. Write a detailed paragraph explaining why they cause greenhouse emissions and what you can do to help.</a:t>
            </a:r>
          </a:p>
        </p:txBody>
      </p:sp>
      <p:sp>
        <p:nvSpPr>
          <p:cNvPr id="13" name="TextBox 12">
            <a:extLst>
              <a:ext uri="{FF2B5EF4-FFF2-40B4-BE49-F238E27FC236}">
                <a16:creationId xmlns:a16="http://schemas.microsoft.com/office/drawing/2014/main" id="{E28A9F76-3B0D-8FAF-4529-48D691BDB8EC}"/>
              </a:ext>
            </a:extLst>
          </p:cNvPr>
          <p:cNvSpPr txBox="1"/>
          <p:nvPr/>
        </p:nvSpPr>
        <p:spPr>
          <a:xfrm>
            <a:off x="188913" y="2527300"/>
            <a:ext cx="6478690" cy="3139321"/>
          </a:xfrm>
          <a:prstGeom prst="rect">
            <a:avLst/>
          </a:prstGeom>
          <a:noFill/>
        </p:spPr>
        <p:txBody>
          <a:bodyPr wrap="square" rtlCol="0">
            <a:spAutoFit/>
          </a:bodyPr>
          <a:lstStyle/>
          <a:p>
            <a:r>
              <a:rPr lang="en-GB" dirty="0">
                <a:solidFill>
                  <a:srgbClr val="807E80"/>
                </a:solidFill>
                <a:latin typeface="Arial Rounded MT Bold" panose="020F0704030504030204" pitchFamily="34" charset="0"/>
              </a:rPr>
              <a:t>Area 1:________________________________________________</a:t>
            </a:r>
          </a:p>
          <a:p>
            <a:endParaRPr lang="en-GB" dirty="0">
              <a:solidFill>
                <a:srgbClr val="807E80"/>
              </a:solidFill>
              <a:latin typeface="Arial Rounded MT Bold" panose="020F0704030504030204" pitchFamily="34" charset="0"/>
            </a:endParaRPr>
          </a:p>
          <a:p>
            <a:r>
              <a:rPr lang="en-GB" dirty="0">
                <a:solidFill>
                  <a:srgbClr val="807E80"/>
                </a:solidFill>
                <a:latin typeface="Arial Rounded MT Bold" panose="020F0704030504030204" pitchFamily="34" charset="0"/>
              </a:rPr>
              <a:t>My Paragraph: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5" name="TextBox 14">
            <a:extLst>
              <a:ext uri="{FF2B5EF4-FFF2-40B4-BE49-F238E27FC236}">
                <a16:creationId xmlns:a16="http://schemas.microsoft.com/office/drawing/2014/main" id="{66C5D665-C093-E5FB-C3F2-7C52C6514294}"/>
              </a:ext>
            </a:extLst>
          </p:cNvPr>
          <p:cNvSpPr txBox="1"/>
          <p:nvPr/>
        </p:nvSpPr>
        <p:spPr>
          <a:xfrm>
            <a:off x="210316" y="6017519"/>
            <a:ext cx="6529388" cy="31393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807E80"/>
                </a:solidFill>
                <a:effectLst/>
                <a:uLnTx/>
                <a:uFillTx/>
                <a:latin typeface="Arial Rounded MT Bold" panose="020F0704030504030204" pitchFamily="34" charset="0"/>
                <a:ea typeface="+mn-ea"/>
                <a:cs typeface="+mn-cs"/>
              </a:rPr>
              <a:t>Area 2:_______________________________________________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807E80"/>
              </a:solidFill>
              <a:effectLst/>
              <a:uLnTx/>
              <a:uFillTx/>
              <a:latin typeface="Arial Rounded MT Bold" panose="020F07040305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807E80"/>
                </a:solidFill>
                <a:effectLst/>
                <a:uLnTx/>
                <a:uFillTx/>
                <a:latin typeface="Arial Rounded MT Bold" panose="020F0704030504030204" pitchFamily="34" charset="0"/>
                <a:ea typeface="+mn-ea"/>
                <a:cs typeface="+mn-cs"/>
              </a:rPr>
              <a:t>My Paragraph: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4577338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TotalTime>
  <Words>184</Words>
  <Application>Microsoft Office PowerPoint</Application>
  <PresentationFormat>A4 Paper (210x297 mm)</PresentationFormat>
  <Paragraphs>25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Lane</dc:creator>
  <cp:lastModifiedBy>Developing Experts</cp:lastModifiedBy>
  <cp:revision>2</cp:revision>
  <dcterms:created xsi:type="dcterms:W3CDTF">2022-08-09T08:27:51Z</dcterms:created>
  <dcterms:modified xsi:type="dcterms:W3CDTF">2022-08-13T17:13:41Z</dcterms:modified>
</cp:coreProperties>
</file>